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4" r:id="rId10"/>
    <p:sldId id="262" r:id="rId11"/>
    <p:sldId id="263" r:id="rId12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ECEF"/>
    <a:srgbClr val="04477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52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4625C9-7FD1-4866-AB8D-37B0FFEB69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38E9F79-9A53-457A-AFD4-B4D816BDAD6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65BF86C-9B63-4F5C-B388-D5E1292DE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035779E-BACD-4ECF-8CD3-DE6A69497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0BE750F-9A99-4DF6-8D15-7D79D07204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70688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6AA68D-3E9A-4543-BFD3-C0DCAB417F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D7D8C1D-93B1-4578-A2EA-767FE82234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D29BD6-DD8F-44A5-B1E5-29B5F66FB4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156E9E7-BCA7-48CA-BAD8-F2EEA02285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1D453ED-7149-422F-99DF-04CCA6762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0118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961003E-9204-4D41-951A-1BB7C6E633C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36A96D0-29ED-4C24-8CD0-4DF3F8E16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52B72BF-C5AE-413E-9D10-53A343F021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4295EA0-5531-411C-ADB3-8AA0FA8B63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55D70D4-9713-483D-8626-DC73359BA9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31044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BF79ED-170E-4A88-8689-4EBBDF89F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8161BBD-390D-482C-A608-36B502AC31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051A607-4568-4557-907E-98BF478961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7EB8AB0-232A-4434-B3C8-FEA7CC80F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7AD230-C1B2-4C46-8363-8669674D13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0688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3EC16F-2712-4D35-8EE5-730DEA102D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A25D9CB-A905-48ED-90A7-ED08E437C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C0E179-FE60-4A0D-BA2C-51ABC014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87F7A19-FAF5-479D-A291-325585258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FF1C384-9B44-474C-9360-A5E15BA29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6281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FB553C-8BE7-4340-8C35-2873B9102C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CB3255-A311-4C78-9F9B-95F8E78B013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E21FBC2-A941-460F-84BB-1BD10AD587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40E9F99-A891-4D5D-B23F-E34A9A2B24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68ED22A-8A7F-4B3E-81B6-8000930A6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656285B-185B-413B-8811-35F0AE678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85913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B77A582-7B61-48CF-94C6-AF4941F575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CDA541-E146-450A-8053-F4D5FDE016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BEF52316-0388-4DC8-93F6-889F3D0F5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B46B328-C33E-4631-92BB-AAD9E26F29A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364754B-DD12-458A-A55D-B3D3BD9851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6AACBE5-9D53-4A87-A82B-F6FF8CCB3F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DAFC8EE-90C9-4AC6-AABB-DB98E722A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B8117D84-F689-4391-B68C-B487CF2F7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1923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443D59-6B73-4A20-849E-EB403FF663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CBAB1688-0957-4BAF-A4BE-573265387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77E64EFA-6F72-4F11-AD8E-F03A473E7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57CEBE11-691F-4DB3-884F-8DBD03098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5967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D00529C-9C77-4DE3-B33D-346ABE8C6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BC530150-76ED-4F06-BC53-D3E24A00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8F7090A-FC58-4B7D-A439-137F136ED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5989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E3A4EA-2E55-4A19-AA47-1322DFF336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8217266-F6EC-4FE7-8FF3-9E483D53A1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E4D6C31C-68A7-4D6C-9370-315FBCC721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D3FDEAB-C621-4CF9-AA34-3FD896E89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D90A9C3-65F6-4554-B680-48FA41C96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8D2FD4B-444F-4405-BAFE-A2CB808AB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339671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0B6DD7F-4F3C-4CE7-B862-7682E6032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7EC0A3B-5F5E-4FE1-8409-9782D7C1BA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E13B51A-83FF-4C90-B178-A0B0FE434C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C5B5BC2-16DD-4BE5-96C6-505D3F6F7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E8E66F0-FFA7-4033-9D83-8DB193A9FA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3DA361BF-9C25-42E3-A7E8-3E4B9F5CC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897916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1915947-7957-4597-A879-0009F78B3B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809F92-D326-4548-BED7-73A29D676E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ED7D56F-F05C-4C34-B299-A60937980CC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A97296-30A6-4E8F-BD28-F44F7E1B6806}" type="datetimeFigureOut">
              <a:rPr lang="pt-BR" smtClean="0"/>
              <a:t>11/02/2025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8EED48A-89F5-414C-97B1-7B9AD43A2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59531A8-83C0-463E-B519-42164E3123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EB50F-FB60-40E9-BC4E-652EC79B9FB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6368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voitto.com.br/blog/artigo/8-desperdicios-lean" TargetMode="External"/><Relationship Id="rId2" Type="http://schemas.openxmlformats.org/officeDocument/2006/relationships/hyperlink" Target="https://tdgibrasil.com/8-desperdicios-do-lean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B66B08A5-B854-4681-A43D-E22B77BCDC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4556"/>
            <a:ext cx="12163872" cy="6381750"/>
          </a:xfrm>
          <a:prstGeom prst="rect">
            <a:avLst/>
          </a:prstGeom>
          <a:solidFill>
            <a:schemeClr val="accent2"/>
          </a:solidFill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ED427B6D-174E-4DFB-837B-C0BDDDA2F790}"/>
              </a:ext>
            </a:extLst>
          </p:cNvPr>
          <p:cNvSpPr/>
          <p:nvPr/>
        </p:nvSpPr>
        <p:spPr>
          <a:xfrm>
            <a:off x="495300" y="1924050"/>
            <a:ext cx="4535942" cy="2944297"/>
          </a:xfrm>
          <a:prstGeom prst="rect">
            <a:avLst/>
          </a:prstGeom>
          <a:solidFill>
            <a:srgbClr val="04477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1050EEB-DEC5-4A42-8116-7722E02715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724025" y="2635311"/>
            <a:ext cx="9144000" cy="709613"/>
          </a:xfrm>
        </p:spPr>
        <p:txBody>
          <a:bodyPr>
            <a:normAutofit/>
          </a:bodyPr>
          <a:lstStyle/>
          <a:p>
            <a:r>
              <a:rPr lang="pt-BR" sz="4000" dirty="0">
                <a:solidFill>
                  <a:schemeClr val="bg1"/>
                </a:solidFill>
                <a:latin typeface="+mn-lt"/>
              </a:rPr>
              <a:t>LEAN </a:t>
            </a:r>
            <a:r>
              <a:rPr lang="pt-BR" sz="4000" dirty="0" err="1">
                <a:solidFill>
                  <a:schemeClr val="bg1"/>
                </a:solidFill>
                <a:latin typeface="+mn-lt"/>
              </a:rPr>
              <a:t>manufacturing</a:t>
            </a:r>
            <a:endParaRPr lang="pt-BR" sz="4000" dirty="0">
              <a:solidFill>
                <a:schemeClr val="bg1"/>
              </a:solidFill>
              <a:latin typeface="+mn-lt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FDB659D-0EF9-4F2B-9459-E71193C2CA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724025" y="3641210"/>
            <a:ext cx="9144000" cy="1655762"/>
          </a:xfrm>
        </p:spPr>
        <p:txBody>
          <a:bodyPr/>
          <a:lstStyle/>
          <a:p>
            <a:r>
              <a:rPr lang="pt-BR" dirty="0">
                <a:solidFill>
                  <a:schemeClr val="bg1"/>
                </a:solidFill>
                <a:latin typeface="Britannic Bold" panose="020B0903060703020204" pitchFamily="34" charset="0"/>
              </a:rPr>
              <a:t>Transporte Excessivo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9575B1E4-703A-4EF6-9D7C-99054FF2A3CE}"/>
              </a:ext>
            </a:extLst>
          </p:cNvPr>
          <p:cNvSpPr txBox="1"/>
          <p:nvPr/>
        </p:nvSpPr>
        <p:spPr>
          <a:xfrm>
            <a:off x="571500" y="6224112"/>
            <a:ext cx="3507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NOMES: Wellington, </a:t>
            </a:r>
            <a:r>
              <a:rPr lang="pt-BR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Ottavyo</a:t>
            </a:r>
            <a:r>
              <a:rPr lang="pt-BR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e Caio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601F5A08-84A3-4084-ADBF-4FAB4C512763}"/>
              </a:ext>
            </a:extLst>
          </p:cNvPr>
          <p:cNvSpPr/>
          <p:nvPr/>
        </p:nvSpPr>
        <p:spPr>
          <a:xfrm>
            <a:off x="771525" y="5164633"/>
            <a:ext cx="3507242" cy="1059479"/>
          </a:xfrm>
          <a:prstGeom prst="rect">
            <a:avLst/>
          </a:prstGeom>
          <a:solidFill>
            <a:srgbClr val="E6ECE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111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ACA913F-969E-4724-BCF2-31D58B3B65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1500"/>
                    </a14:imgEffect>
                    <a14:imgEffect>
                      <a14:saturation sat="319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6958013" y="0"/>
            <a:ext cx="22759988" cy="6858000"/>
          </a:xfrm>
          <a:prstGeom prst="rect">
            <a:avLst/>
          </a:prstGeom>
          <a:solidFill>
            <a:schemeClr val="accent1"/>
          </a:solidFill>
          <a:effectLst>
            <a:glow rad="127000">
              <a:schemeClr val="accent1">
                <a:alpha val="23000"/>
              </a:schemeClr>
            </a:glow>
            <a:innerShdw blurRad="1270000" dist="850900" dir="7320000">
              <a:schemeClr val="tx1">
                <a:alpha val="50000"/>
              </a:schemeClr>
            </a:innerShdw>
          </a:effectLst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F27FFE43-48D6-4A8E-AF82-1B261E270C80}"/>
              </a:ext>
            </a:extLst>
          </p:cNvPr>
          <p:cNvSpPr/>
          <p:nvPr/>
        </p:nvSpPr>
        <p:spPr>
          <a:xfrm>
            <a:off x="0" y="0"/>
            <a:ext cx="12273280" cy="7132320"/>
          </a:xfrm>
          <a:prstGeom prst="rect">
            <a:avLst/>
          </a:prstGeom>
          <a:solidFill>
            <a:schemeClr val="tx1">
              <a:alpha val="14000"/>
            </a:schemeClr>
          </a:solidFill>
          <a:ln>
            <a:noFill/>
          </a:ln>
          <a:effectLst>
            <a:glow rad="127000">
              <a:schemeClr val="tx1">
                <a:alpha val="3000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645928-FA0B-4B6B-818F-035A5EF0C1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pt-BR" dirty="0"/>
              <a:t>	</a:t>
            </a:r>
            <a:r>
              <a:rPr lang="pt-BR" dirty="0">
                <a:solidFill>
                  <a:schemeClr val="bg1"/>
                </a:solidFill>
              </a:rPr>
              <a:t>importante ressaltar que dentro de uma empresa pode ocorrer apenas um desperdício isoladamente ou um "efeito cascata" deles. O acontecimento de um único desperdício dentro de um processo pode ser o gatilho para o acontecimento de outro e assim por diante.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</a:rPr>
              <a:t>	Com isso, é importante se atentar ao máximo em todo processo, tentar enxergar algum desperdício e procurar resolvê-lo, pois o recomendado - e ideal - é que a empresa funcione com zero desperdícios!</a:t>
            </a:r>
          </a:p>
          <a:p>
            <a:pPr marL="0" indent="0">
              <a:buNone/>
            </a:pPr>
            <a:r>
              <a:rPr lang="pt-BR" dirty="0">
                <a:solidFill>
                  <a:schemeClr val="bg1"/>
                </a:solidFill>
              </a:rPr>
              <a:t>	Com a implantação do layout proposto, diversas vantagens podem ser obtidas em relação à produção enxuta, com diminuição do lead time, eliminação ou minimização de alguns tipos de perdas, entre outros.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275CEE8-6455-441D-B3C6-B945A1897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chemeClr val="bg1"/>
                </a:solidFill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18072608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A8C5C5-8D8B-459C-9C1B-B37D5FDC6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Referencias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79DBCC-CEBE-46C3-9D4B-132451AA57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t-BR" dirty="0">
                <a:hlinkClick r:id="rId2"/>
              </a:rPr>
              <a:t>https://tdgibrasil.com/8-desperdicios-do-lean/</a:t>
            </a:r>
            <a:endParaRPr lang="pt-BR" dirty="0"/>
          </a:p>
          <a:p>
            <a:pPr marL="0" indent="0">
              <a:buNone/>
            </a:pPr>
            <a:r>
              <a:rPr lang="pt-BR" dirty="0">
                <a:hlinkClick r:id="rId3"/>
              </a:rPr>
              <a:t>https://voitto.com.br/blog/artigo/8-desperdicios-lean</a:t>
            </a:r>
            <a:endParaRPr lang="pt-BR" dirty="0"/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89946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7C5913-F6AC-49FB-97DE-6A44DD9BA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450849"/>
            <a:ext cx="10515600" cy="1325563"/>
          </a:xfrm>
        </p:spPr>
        <p:txBody>
          <a:bodyPr/>
          <a:lstStyle/>
          <a:p>
            <a:r>
              <a:rPr lang="pt-BR" dirty="0"/>
              <a:t>LEAN Manufacturing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234A44B-C0A2-4290-B87A-88F7DB8FC02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1008" y="2055813"/>
            <a:ext cx="5113992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É uma filosofia de gestão oriunda do Sistema Toyota de Produção cuja premissa é focar na redução dos oito tipos de desperdícios no meio de produção.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ED877375-56BE-475A-B5B0-29995A4EA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9337" y="668337"/>
            <a:ext cx="7575735" cy="55213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9499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FD4B8E4E-6868-4667-9481-981C03A9E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365125"/>
            <a:ext cx="11430000" cy="5981700"/>
          </a:xfrm>
          <a:prstGeom prst="rect">
            <a:avLst/>
          </a:prstGeom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C6E21209-C2E3-44F8-BCE3-F9329D6C0508}"/>
              </a:ext>
            </a:extLst>
          </p:cNvPr>
          <p:cNvSpPr/>
          <p:nvPr/>
        </p:nvSpPr>
        <p:spPr>
          <a:xfrm>
            <a:off x="647700" y="152400"/>
            <a:ext cx="5162550" cy="63404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C368AF09-FCAA-4339-BA3A-B3CF4AAFB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9100" y="323850"/>
            <a:ext cx="10515600" cy="1325563"/>
          </a:xfrm>
        </p:spPr>
        <p:txBody>
          <a:bodyPr/>
          <a:lstStyle/>
          <a:p>
            <a:r>
              <a:rPr lang="pt-BR" dirty="0"/>
              <a:t>Transporte Excessivo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D1BC5B7-BD16-4ECF-AFE8-D5E2F1936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350" y="1820863"/>
            <a:ext cx="5162550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Este desperdício é atrelado ao transporte dispensável de materiais, funcionários e informações no processo. Isso pode ser causado por um layout inadequado, uma cadeia de suprimentos ineficiente ou pela falta de uma estratégia de </a:t>
            </a:r>
            <a:r>
              <a:rPr lang="pt-BR"/>
              <a:t>produção puxada.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8976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B24FD7A-6B48-412C-BEE4-CCFBFCB5B5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95550" y="1105693"/>
            <a:ext cx="7962900" cy="420449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	Vale lembrar que todo transporte é um desperdício, pois não agrega valor ao produto, no entanto, muitas vezes ele é necessário ao processo. Sendo assim, já que é um mal necessário, ele deve ser minimizado buscando reduzir a distância e o tempo de transporte de materiais e produtos.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8ACABC0-0120-4680-8963-7F7173E787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200525"/>
            <a:ext cx="13954125" cy="2657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2398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5A0545-DE33-4779-A946-75BC37AA63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20753" y="1449292"/>
            <a:ext cx="4867275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	Para combater esse desperdício é preciso ter todos os componentes próximos, escolher bem o percurso analisando os custos totais e as possibilidades de trabalho, além de buscar o fluxo de um único produto.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958AD5C-4E13-49BA-AC8A-DA7E05434CEA}"/>
              </a:ext>
            </a:extLst>
          </p:cNvPr>
          <p:cNvSpPr txBox="1"/>
          <p:nvPr/>
        </p:nvSpPr>
        <p:spPr>
          <a:xfrm>
            <a:off x="8203096" y="287929"/>
            <a:ext cx="266509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4400" dirty="0"/>
              <a:t>Solução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7930B20-497A-4B4F-802E-9507F602F4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4" y="656601"/>
            <a:ext cx="6499611" cy="5559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924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EAD2E7D-1693-4DBE-A131-6378929D65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429000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	Para auxiliar na eliminação desses desperdícios uma ferramenta bastante eficaz: o 5S. Essa ferramenta ajuda a criar a cultura da disciplina, identificar os problemas e gerar oportunidades de melhoria.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687B429-CA7E-4DAB-A69D-C2AD893D36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866322" y="0"/>
            <a:ext cx="18019644" cy="2300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0727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F8BEB345-AFCE-4CEB-9A16-0C2BBF10D19F}"/>
              </a:ext>
            </a:extLst>
          </p:cNvPr>
          <p:cNvSpPr txBox="1"/>
          <p:nvPr/>
        </p:nvSpPr>
        <p:spPr>
          <a:xfrm>
            <a:off x="609600" y="1268343"/>
            <a:ext cx="744855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A empresa em análise iniciou suas atividades no ano de 1995, produzindo soluções para instalações comerciais. localizado na região Noroeste do Rio Grande do Sul</a:t>
            </a:r>
            <a:r>
              <a:rPr lang="pt-BR" dirty="0"/>
              <a:t> </a:t>
            </a:r>
            <a:r>
              <a:rPr lang="pt-BR" sz="2800" dirty="0"/>
              <a:t>que atende a empresas de pequeno, médio e grande porte nos mais diversos segmentos: supermercados, farmácias, lojas de eletrodomésticos, materiais de construção, calçados, livrarias, etc.</a:t>
            </a:r>
          </a:p>
          <a:p>
            <a:endParaRPr lang="pt-BR" dirty="0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A4FBA2FF-339B-4118-ACDC-B9E419CE67F9}"/>
              </a:ext>
            </a:extLst>
          </p:cNvPr>
          <p:cNvSpPr/>
          <p:nvPr/>
        </p:nvSpPr>
        <p:spPr>
          <a:xfrm>
            <a:off x="609600" y="291584"/>
            <a:ext cx="196650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4000" dirty="0"/>
              <a:t>Exemplo</a:t>
            </a:r>
          </a:p>
        </p:txBody>
      </p:sp>
    </p:spTree>
    <p:extLst>
      <p:ext uri="{BB962C8B-B14F-4D97-AF65-F5344CB8AC3E}">
        <p14:creationId xmlns:p14="http://schemas.microsoft.com/office/powerpoint/2010/main" val="42449289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71A5693B-3D69-47EA-93D1-44938D2E316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8674" y="1368425"/>
            <a:ext cx="10296525" cy="4351338"/>
          </a:xfrm>
        </p:spPr>
        <p:txBody>
          <a:bodyPr/>
          <a:lstStyle/>
          <a:p>
            <a:pPr marL="0" indent="0">
              <a:buNone/>
            </a:pPr>
            <a:r>
              <a:rPr lang="pt-BR" dirty="0"/>
              <a:t>O pavilhão em que a empresa está instalada passou por diversas ampliações, e, ao longo dos anos, não foi realizado um estudo adequado de layout para favorecer o fluxo de pessoas, matéria-prima e produtos dentro da planta.</a:t>
            </a:r>
          </a:p>
        </p:txBody>
      </p:sp>
    </p:spTree>
    <p:extLst>
      <p:ext uri="{BB962C8B-B14F-4D97-AF65-F5344CB8AC3E}">
        <p14:creationId xmlns:p14="http://schemas.microsoft.com/office/powerpoint/2010/main" val="872335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8DBE872-DE74-43E1-B8BB-58501D0DBB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7566" y="1178667"/>
            <a:ext cx="5618921" cy="2163518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E0CC816-8AFD-4D75-913E-5790B9779B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2186" y="3906076"/>
            <a:ext cx="6256822" cy="2574235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39C50BCE-DB6A-4F78-A277-4DDE29E5ECBB}"/>
              </a:ext>
            </a:extLst>
          </p:cNvPr>
          <p:cNvSpPr txBox="1"/>
          <p:nvPr/>
        </p:nvSpPr>
        <p:spPr>
          <a:xfrm>
            <a:off x="2753138" y="749701"/>
            <a:ext cx="17691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antes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642F547B-D98A-48AB-A789-DD68F6EA18FB}"/>
              </a:ext>
            </a:extLst>
          </p:cNvPr>
          <p:cNvSpPr txBox="1"/>
          <p:nvPr/>
        </p:nvSpPr>
        <p:spPr>
          <a:xfrm>
            <a:off x="8597348" y="3429000"/>
            <a:ext cx="20872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/>
              <a:t>depois</a:t>
            </a:r>
          </a:p>
        </p:txBody>
      </p:sp>
    </p:spTree>
    <p:extLst>
      <p:ext uri="{BB962C8B-B14F-4D97-AF65-F5344CB8AC3E}">
        <p14:creationId xmlns:p14="http://schemas.microsoft.com/office/powerpoint/2010/main" val="209651460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460</Words>
  <Application>Microsoft Office PowerPoint</Application>
  <PresentationFormat>Widescreen</PresentationFormat>
  <Paragraphs>23</Paragraphs>
  <Slides>11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11</vt:i4>
      </vt:variant>
    </vt:vector>
  </HeadingPairs>
  <TitlesOfParts>
    <vt:vector size="16" baseType="lpstr">
      <vt:lpstr>Arial</vt:lpstr>
      <vt:lpstr>Britannic Bold</vt:lpstr>
      <vt:lpstr>Calibri</vt:lpstr>
      <vt:lpstr>Calibri Light</vt:lpstr>
      <vt:lpstr>Tema do Office</vt:lpstr>
      <vt:lpstr>LEAN manufacturing</vt:lpstr>
      <vt:lpstr>LEAN Manufacturing</vt:lpstr>
      <vt:lpstr>Transporte Excessivo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Conclusão</vt:lpstr>
      <vt:lpstr>Referencias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LEAN manufacturing</dc:title>
  <dc:creator>Aluno</dc:creator>
  <cp:lastModifiedBy>Aluno</cp:lastModifiedBy>
  <cp:revision>13</cp:revision>
  <dcterms:created xsi:type="dcterms:W3CDTF">2025-02-11T13:01:40Z</dcterms:created>
  <dcterms:modified xsi:type="dcterms:W3CDTF">2025-02-11T14:49:48Z</dcterms:modified>
</cp:coreProperties>
</file>

<file path=docProps/thumbnail.jpeg>
</file>